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5475F90-A010-4EC7-A94C-6F1C8D636414}" type="datetimeFigureOut">
              <a:rPr lang="en-GB" smtClean="0"/>
              <a:t>12/09/2016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9B8665-0F7A-468A-B7CC-5212CB08C4D7}" type="slidenum">
              <a:rPr lang="en-GB" smtClean="0"/>
              <a:t>‹#›</a:t>
            </a:fld>
            <a:endParaRPr lang="en-GB"/>
          </a:p>
        </p:txBody>
      </p:sp>
    </p:spTree>
    <p:extLst>
      <p:ext uri="{BB962C8B-B14F-4D97-AF65-F5344CB8AC3E}">
        <p14:creationId xmlns:p14="http://schemas.microsoft.com/office/powerpoint/2010/main" val="346499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475F90-A010-4EC7-A94C-6F1C8D636414}" type="datetimeFigureOut">
              <a:rPr lang="en-GB" smtClean="0"/>
              <a:t>12/09/2016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9B8665-0F7A-468A-B7CC-5212CB08C4D7}" type="slidenum">
              <a:rPr lang="en-GB" smtClean="0"/>
              <a:t>‹#›</a:t>
            </a:fld>
            <a:endParaRPr lang="en-GB"/>
          </a:p>
        </p:txBody>
      </p:sp>
    </p:spTree>
    <p:extLst>
      <p:ext uri="{BB962C8B-B14F-4D97-AF65-F5344CB8AC3E}">
        <p14:creationId xmlns:p14="http://schemas.microsoft.com/office/powerpoint/2010/main" val="2596666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475F90-A010-4EC7-A94C-6F1C8D636414}" type="datetimeFigureOut">
              <a:rPr lang="en-GB" smtClean="0"/>
              <a:t>12/09/2016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9B8665-0F7A-468A-B7CC-5212CB08C4D7}" type="slidenum">
              <a:rPr lang="en-GB" smtClean="0"/>
              <a:t>‹#›</a:t>
            </a:fld>
            <a:endParaRPr lang="en-GB"/>
          </a:p>
        </p:txBody>
      </p:sp>
    </p:spTree>
    <p:extLst>
      <p:ext uri="{BB962C8B-B14F-4D97-AF65-F5344CB8AC3E}">
        <p14:creationId xmlns:p14="http://schemas.microsoft.com/office/powerpoint/2010/main" val="2756817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475F90-A010-4EC7-A94C-6F1C8D636414}" type="datetimeFigureOut">
              <a:rPr lang="en-GB" smtClean="0"/>
              <a:t>12/09/2016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9B8665-0F7A-468A-B7CC-5212CB08C4D7}" type="slidenum">
              <a:rPr lang="en-GB" smtClean="0"/>
              <a:t>‹#›</a:t>
            </a:fld>
            <a:endParaRPr lang="en-GB"/>
          </a:p>
        </p:txBody>
      </p:sp>
    </p:spTree>
    <p:extLst>
      <p:ext uri="{BB962C8B-B14F-4D97-AF65-F5344CB8AC3E}">
        <p14:creationId xmlns:p14="http://schemas.microsoft.com/office/powerpoint/2010/main" val="308071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475F90-A010-4EC7-A94C-6F1C8D636414}" type="datetimeFigureOut">
              <a:rPr lang="en-GB" smtClean="0"/>
              <a:t>12/09/2016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9B8665-0F7A-468A-B7CC-5212CB08C4D7}" type="slidenum">
              <a:rPr lang="en-GB" smtClean="0"/>
              <a:t>‹#›</a:t>
            </a:fld>
            <a:endParaRPr lang="en-GB"/>
          </a:p>
        </p:txBody>
      </p:sp>
    </p:spTree>
    <p:extLst>
      <p:ext uri="{BB962C8B-B14F-4D97-AF65-F5344CB8AC3E}">
        <p14:creationId xmlns:p14="http://schemas.microsoft.com/office/powerpoint/2010/main" val="872539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5475F90-A010-4EC7-A94C-6F1C8D636414}" type="datetimeFigureOut">
              <a:rPr lang="en-GB" smtClean="0"/>
              <a:t>12/09/2016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9B8665-0F7A-468A-B7CC-5212CB08C4D7}" type="slidenum">
              <a:rPr lang="en-GB" smtClean="0"/>
              <a:t>‹#›</a:t>
            </a:fld>
            <a:endParaRPr lang="en-GB"/>
          </a:p>
        </p:txBody>
      </p:sp>
    </p:spTree>
    <p:extLst>
      <p:ext uri="{BB962C8B-B14F-4D97-AF65-F5344CB8AC3E}">
        <p14:creationId xmlns:p14="http://schemas.microsoft.com/office/powerpoint/2010/main" val="199989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5475F90-A010-4EC7-A94C-6F1C8D636414}" type="datetimeFigureOut">
              <a:rPr lang="en-GB" smtClean="0"/>
              <a:t>12/09/2016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39B8665-0F7A-468A-B7CC-5212CB08C4D7}" type="slidenum">
              <a:rPr lang="en-GB" smtClean="0"/>
              <a:t>‹#›</a:t>
            </a:fld>
            <a:endParaRPr lang="en-GB"/>
          </a:p>
        </p:txBody>
      </p:sp>
    </p:spTree>
    <p:extLst>
      <p:ext uri="{BB962C8B-B14F-4D97-AF65-F5344CB8AC3E}">
        <p14:creationId xmlns:p14="http://schemas.microsoft.com/office/powerpoint/2010/main" val="4153606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5475F90-A010-4EC7-A94C-6F1C8D636414}" type="datetimeFigureOut">
              <a:rPr lang="en-GB" smtClean="0"/>
              <a:t>12/09/2016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39B8665-0F7A-468A-B7CC-5212CB08C4D7}" type="slidenum">
              <a:rPr lang="en-GB" smtClean="0"/>
              <a:t>‹#›</a:t>
            </a:fld>
            <a:endParaRPr lang="en-GB"/>
          </a:p>
        </p:txBody>
      </p:sp>
    </p:spTree>
    <p:extLst>
      <p:ext uri="{BB962C8B-B14F-4D97-AF65-F5344CB8AC3E}">
        <p14:creationId xmlns:p14="http://schemas.microsoft.com/office/powerpoint/2010/main" val="1508930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475F90-A010-4EC7-A94C-6F1C8D636414}" type="datetimeFigureOut">
              <a:rPr lang="en-GB" smtClean="0"/>
              <a:t>12/09/2016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39B8665-0F7A-468A-B7CC-5212CB08C4D7}" type="slidenum">
              <a:rPr lang="en-GB" smtClean="0"/>
              <a:t>‹#›</a:t>
            </a:fld>
            <a:endParaRPr lang="en-GB"/>
          </a:p>
        </p:txBody>
      </p:sp>
    </p:spTree>
    <p:extLst>
      <p:ext uri="{BB962C8B-B14F-4D97-AF65-F5344CB8AC3E}">
        <p14:creationId xmlns:p14="http://schemas.microsoft.com/office/powerpoint/2010/main" val="168824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475F90-A010-4EC7-A94C-6F1C8D636414}" type="datetimeFigureOut">
              <a:rPr lang="en-GB" smtClean="0"/>
              <a:t>12/09/2016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9B8665-0F7A-468A-B7CC-5212CB08C4D7}" type="slidenum">
              <a:rPr lang="en-GB" smtClean="0"/>
              <a:t>‹#›</a:t>
            </a:fld>
            <a:endParaRPr lang="en-GB"/>
          </a:p>
        </p:txBody>
      </p:sp>
    </p:spTree>
    <p:extLst>
      <p:ext uri="{BB962C8B-B14F-4D97-AF65-F5344CB8AC3E}">
        <p14:creationId xmlns:p14="http://schemas.microsoft.com/office/powerpoint/2010/main" val="946145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475F90-A010-4EC7-A94C-6F1C8D636414}" type="datetimeFigureOut">
              <a:rPr lang="en-GB" smtClean="0"/>
              <a:t>12/09/2016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9B8665-0F7A-468A-B7CC-5212CB08C4D7}" type="slidenum">
              <a:rPr lang="en-GB" smtClean="0"/>
              <a:t>‹#›</a:t>
            </a:fld>
            <a:endParaRPr lang="en-GB"/>
          </a:p>
        </p:txBody>
      </p:sp>
    </p:spTree>
    <p:extLst>
      <p:ext uri="{BB962C8B-B14F-4D97-AF65-F5344CB8AC3E}">
        <p14:creationId xmlns:p14="http://schemas.microsoft.com/office/powerpoint/2010/main" val="370805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2000"/>
            <a:lum/>
          </a:blip>
          <a:srcRect/>
          <a:stretch>
            <a:fillRect t="-9000" b="-2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75F90-A010-4EC7-A94C-6F1C8D636414}" type="datetimeFigureOut">
              <a:rPr lang="en-GB" smtClean="0"/>
              <a:t>12/09/2016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B8665-0F7A-468A-B7CC-5212CB08C4D7}" type="slidenum">
              <a:rPr lang="en-GB" smtClean="0"/>
              <a:t>‹#›</a:t>
            </a:fld>
            <a:endParaRPr lang="en-GB"/>
          </a:p>
        </p:txBody>
      </p:sp>
    </p:spTree>
    <p:extLst>
      <p:ext uri="{BB962C8B-B14F-4D97-AF65-F5344CB8AC3E}">
        <p14:creationId xmlns:p14="http://schemas.microsoft.com/office/powerpoint/2010/main" val="149487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9298" y="6193604"/>
            <a:ext cx="7405778" cy="742949"/>
          </a:xfrm>
          <a:prstGeom prst="rect">
            <a:avLst/>
          </a:prstGeom>
        </p:spPr>
      </p:pic>
      <p:sp>
        <p:nvSpPr>
          <p:cNvPr id="5" name="TextBox 4"/>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7"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Coding</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George Frederic Watts,</a:t>
            </a:r>
            <a:r>
              <a:rPr lang="en-GB" b="1" dirty="0" smtClean="0">
                <a:latin typeface="Tahoma" panose="020B0604030504040204" pitchFamily="34" charset="0"/>
                <a:ea typeface="Tahoma" panose="020B0604030504040204" pitchFamily="34" charset="0"/>
                <a:cs typeface="Tahoma" panose="020B0604030504040204" pitchFamily="34" charset="0"/>
              </a:rPr>
              <a:t>  Ariadne on Naxos</a:t>
            </a:r>
            <a:r>
              <a:rPr lang="en-GB" dirty="0" smtClean="0">
                <a:latin typeface="Tahoma" panose="020B0604030504040204" pitchFamily="34" charset="0"/>
                <a:ea typeface="Tahoma" panose="020B0604030504040204" pitchFamily="34" charset="0"/>
                <a:cs typeface="Tahoma" panose="020B0604030504040204" pitchFamily="34" charset="0"/>
              </a:rPr>
              <a:t>, 1875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3767" y="1757087"/>
            <a:ext cx="5196840" cy="4096512"/>
          </a:xfrm>
          <a:prstGeom prst="rect">
            <a:avLst/>
          </a:prstGeom>
        </p:spPr>
      </p:pic>
      <p:sp>
        <p:nvSpPr>
          <p:cNvPr id="11" name="TextBox 10"/>
          <p:cNvSpPr txBox="1"/>
          <p:nvPr/>
        </p:nvSpPr>
        <p:spPr>
          <a:xfrm>
            <a:off x="590550" y="1757087"/>
            <a:ext cx="2472456" cy="4247317"/>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Look: </a:t>
            </a:r>
            <a:r>
              <a:rPr lang="en-GB" dirty="0" smtClean="0">
                <a:latin typeface="Tahoma" panose="020B0604030504040204" pitchFamily="34" charset="0"/>
                <a:ea typeface="Tahoma" panose="020B0604030504040204" pitchFamily="34" charset="0"/>
                <a:cs typeface="Tahoma" panose="020B0604030504040204" pitchFamily="34" charset="0"/>
              </a:rPr>
              <a:t>Watts depicts the moment in a Greek myth where Ariadne grieves for her lover Theseus who has abandoned her on the island of Naxos.  Her servant points in the opposite direction to Dionysus coming to claim her as his bride.</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This is a switch point between two alternatives.  </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9221368" y="2593850"/>
            <a:ext cx="2257066" cy="2862322"/>
          </a:xfrm>
          <a:prstGeom prst="rect">
            <a:avLst/>
          </a:prstGeom>
          <a:noFill/>
        </p:spPr>
        <p:txBody>
          <a:bodyPr wrap="square" rtlCol="0">
            <a:spAutoFit/>
          </a:bodyPr>
          <a:lstStyle/>
          <a:p>
            <a:r>
              <a:rPr lang="en-GB" dirty="0" smtClean="0">
                <a:latin typeface="Tahoma" panose="020B0604030504040204" pitchFamily="34" charset="0"/>
                <a:ea typeface="Tahoma" panose="020B0604030504040204" pitchFamily="34" charset="0"/>
                <a:cs typeface="Tahoma" panose="020B0604030504040204" pitchFamily="34" charset="0"/>
              </a:rPr>
              <a:t>Telegraphic code often depended on a switching between two alternatives – on or off, dot or dash – in order to send messages clearly.</a:t>
            </a:r>
          </a:p>
          <a:p>
            <a:endParaRPr lang="en-GB" dirty="0">
              <a:latin typeface="Tahoma" panose="020B0604030504040204" pitchFamily="34" charset="0"/>
              <a:ea typeface="Tahoma" panose="020B0604030504040204" pitchFamily="34" charset="0"/>
              <a:cs typeface="Tahoma" panose="020B0604030504040204" pitchFamily="34"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2247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9298" y="6193604"/>
            <a:ext cx="7405778" cy="742949"/>
          </a:xfrm>
          <a:prstGeom prst="rect">
            <a:avLst/>
          </a:prstGeom>
        </p:spPr>
      </p:pic>
      <p:sp>
        <p:nvSpPr>
          <p:cNvPr id="5" name="TextBox 4"/>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7"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Coding</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George Frederic Watts,</a:t>
            </a:r>
            <a:r>
              <a:rPr lang="en-GB" b="1" dirty="0" smtClean="0">
                <a:latin typeface="Tahoma" panose="020B0604030504040204" pitchFamily="34" charset="0"/>
                <a:ea typeface="Tahoma" panose="020B0604030504040204" pitchFamily="34" charset="0"/>
                <a:cs typeface="Tahoma" panose="020B0604030504040204" pitchFamily="34" charset="0"/>
              </a:rPr>
              <a:t>  Ariadne on Naxos</a:t>
            </a:r>
            <a:r>
              <a:rPr lang="en-GB" dirty="0" smtClean="0">
                <a:latin typeface="Tahoma" panose="020B0604030504040204" pitchFamily="34" charset="0"/>
                <a:ea typeface="Tahoma" panose="020B0604030504040204" pitchFamily="34" charset="0"/>
                <a:cs typeface="Tahoma" panose="020B0604030504040204" pitchFamily="34" charset="0"/>
              </a:rPr>
              <a:t>, 1875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9512" t="4620" r="2305" b="5884"/>
          <a:stretch/>
        </p:blipFill>
        <p:spPr>
          <a:xfrm>
            <a:off x="914982" y="1622882"/>
            <a:ext cx="4907258" cy="4428000"/>
          </a:xfrm>
          <a:prstGeom prst="rect">
            <a:avLst/>
          </a:prstGeom>
        </p:spPr>
      </p:pic>
      <p:sp>
        <p:nvSpPr>
          <p:cNvPr id="3" name="TextBox 2"/>
          <p:cNvSpPr txBox="1"/>
          <p:nvPr/>
        </p:nvSpPr>
        <p:spPr>
          <a:xfrm>
            <a:off x="7435970" y="1742536"/>
            <a:ext cx="3812875" cy="4247317"/>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Think: </a:t>
            </a:r>
            <a:r>
              <a:rPr lang="en-GB" dirty="0" smtClean="0">
                <a:latin typeface="Tahoma" panose="020B0604030504040204" pitchFamily="34" charset="0"/>
                <a:ea typeface="Tahoma" panose="020B0604030504040204" pitchFamily="34" charset="0"/>
                <a:cs typeface="Tahoma" panose="020B0604030504040204" pitchFamily="34" charset="0"/>
              </a:rPr>
              <a:t>Draw the picture into your sketchbook.  Make a comparison between Ariadne and her servant, noting the differences between their appearance (expression, body language, dress, for example) and what that suggests to you about their characters.</a:t>
            </a:r>
          </a:p>
          <a:p>
            <a:endParaRPr lang="en-GB" b="1" dirty="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We cannot see Theseus or Dionysus in this painting, but other paintings of the same scene do show them.  What difference does their absence make to the picture, do you think?</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706094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9298" y="6193604"/>
            <a:ext cx="7405778" cy="742949"/>
          </a:xfrm>
          <a:prstGeom prst="rect">
            <a:avLst/>
          </a:prstGeom>
        </p:spPr>
      </p:pic>
      <p:sp>
        <p:nvSpPr>
          <p:cNvPr id="5" name="TextBox 4"/>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7"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Coding</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George Frederic Watts,</a:t>
            </a:r>
            <a:r>
              <a:rPr lang="en-GB" b="1" dirty="0" smtClean="0">
                <a:latin typeface="Tahoma" panose="020B0604030504040204" pitchFamily="34" charset="0"/>
                <a:ea typeface="Tahoma" panose="020B0604030504040204" pitchFamily="34" charset="0"/>
                <a:cs typeface="Tahoma" panose="020B0604030504040204" pitchFamily="34" charset="0"/>
              </a:rPr>
              <a:t>  Ariadne on Naxos</a:t>
            </a:r>
            <a:r>
              <a:rPr lang="en-GB" dirty="0" smtClean="0">
                <a:latin typeface="Tahoma" panose="020B0604030504040204" pitchFamily="34" charset="0"/>
                <a:ea typeface="Tahoma" panose="020B0604030504040204" pitchFamily="34" charset="0"/>
                <a:cs typeface="Tahoma" panose="020B0604030504040204" pitchFamily="34" charset="0"/>
              </a:rPr>
              <a:t>, 1875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45740" t="13675" r="32515" b="68636"/>
          <a:stretch/>
        </p:blipFill>
        <p:spPr>
          <a:xfrm>
            <a:off x="423298" y="2287636"/>
            <a:ext cx="4032000" cy="258540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65327" t="2725" r="16746" b="75375"/>
          <a:stretch/>
        </p:blipFill>
        <p:spPr>
          <a:xfrm>
            <a:off x="8542488" y="2002994"/>
            <a:ext cx="3276000" cy="3154689"/>
          </a:xfrm>
          <a:prstGeom prst="rect">
            <a:avLst/>
          </a:prstGeom>
        </p:spPr>
      </p:pic>
      <p:sp>
        <p:nvSpPr>
          <p:cNvPr id="10" name="TextBox 9"/>
          <p:cNvSpPr txBox="1"/>
          <p:nvPr/>
        </p:nvSpPr>
        <p:spPr>
          <a:xfrm>
            <a:off x="4797917" y="1417082"/>
            <a:ext cx="3401952" cy="5078313"/>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Try: </a:t>
            </a:r>
            <a:r>
              <a:rPr lang="en-GB" dirty="0" smtClean="0">
                <a:latin typeface="Tahoma" panose="020B0604030504040204" pitchFamily="34" charset="0"/>
                <a:ea typeface="Tahoma" panose="020B0604030504040204" pitchFamily="34" charset="0"/>
                <a:cs typeface="Tahoma" panose="020B0604030504040204" pitchFamily="34" charset="0"/>
              </a:rPr>
              <a:t> One of the ways Watts depicts the difference between Ariadne and her servant is in their hair: Ariadne’s is loose and dishevelled, the servant’s neatly put up.</a:t>
            </a:r>
          </a:p>
          <a:p>
            <a:endParaRPr lang="en-GB" b="1" dirty="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Look closely at Watts’ painting of the hair. Can you try and emulate his technique?</a:t>
            </a:r>
          </a:p>
          <a:p>
            <a:r>
              <a:rPr lang="en-GB" dirty="0" smtClean="0">
                <a:latin typeface="Tahoma" panose="020B0604030504040204" pitchFamily="34" charset="0"/>
                <a:ea typeface="Tahoma" panose="020B0604030504040204" pitchFamily="34" charset="0"/>
                <a:cs typeface="Tahoma" panose="020B0604030504040204" pitchFamily="34" charset="0"/>
              </a:rPr>
              <a:t>Find other examples of different techniques for drawing or painting hair.  Try them out in your sketchbook.  Use your favourite to draw yourself with different hairstyles to create contrasting moods for self-portraits.</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68768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9298" y="6193604"/>
            <a:ext cx="7405778" cy="742949"/>
          </a:xfrm>
          <a:prstGeom prst="rect">
            <a:avLst/>
          </a:prstGeom>
        </p:spPr>
      </p:pic>
      <p:sp>
        <p:nvSpPr>
          <p:cNvPr id="5" name="TextBox 4"/>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7"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Coding</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George Frederic Watts,</a:t>
            </a:r>
            <a:r>
              <a:rPr lang="en-GB" b="1" dirty="0" smtClean="0">
                <a:latin typeface="Tahoma" panose="020B0604030504040204" pitchFamily="34" charset="0"/>
                <a:ea typeface="Tahoma" panose="020B0604030504040204" pitchFamily="34" charset="0"/>
                <a:cs typeface="Tahoma" panose="020B0604030504040204" pitchFamily="34" charset="0"/>
              </a:rPr>
              <a:t>  Ariadne on Naxos</a:t>
            </a:r>
            <a:r>
              <a:rPr lang="en-GB" dirty="0" smtClean="0">
                <a:latin typeface="Tahoma" panose="020B0604030504040204" pitchFamily="34" charset="0"/>
                <a:ea typeface="Tahoma" panose="020B0604030504040204" pitchFamily="34" charset="0"/>
                <a:cs typeface="Tahoma" panose="020B0604030504040204" pitchFamily="34" charset="0"/>
              </a:rPr>
              <a:t>, 1875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0302" t="2935" r="2304" b="38524"/>
          <a:stretch/>
        </p:blipFill>
        <p:spPr>
          <a:xfrm>
            <a:off x="6331787" y="2042856"/>
            <a:ext cx="5148000" cy="3524974"/>
          </a:xfrm>
          <a:prstGeom prst="rect">
            <a:avLst/>
          </a:prstGeom>
        </p:spPr>
      </p:pic>
      <p:sp>
        <p:nvSpPr>
          <p:cNvPr id="3" name="TextBox 2"/>
          <p:cNvSpPr txBox="1"/>
          <p:nvPr/>
        </p:nvSpPr>
        <p:spPr>
          <a:xfrm>
            <a:off x="879894" y="1621945"/>
            <a:ext cx="4958931" cy="4247317"/>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More: </a:t>
            </a:r>
            <a:r>
              <a:rPr lang="en-GB" dirty="0" smtClean="0">
                <a:latin typeface="Tahoma" panose="020B0604030504040204" pitchFamily="34" charset="0"/>
                <a:ea typeface="Tahoma" panose="020B0604030504040204" pitchFamily="34" charset="0"/>
                <a:cs typeface="Tahoma" panose="020B0604030504040204" pitchFamily="34" charset="0"/>
              </a:rPr>
              <a:t>Research Theseus and Dionysus.  What kind of switch is Ariadne making?</a:t>
            </a:r>
          </a:p>
          <a:p>
            <a:endParaRPr lang="en-GB" dirty="0" smtClean="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Can you find other artworks that think about switching and choosing?  Watts was very interested in this, and you might want to start with his painting </a:t>
            </a:r>
            <a:r>
              <a:rPr lang="en-GB" b="1" dirty="0" smtClean="0">
                <a:latin typeface="Tahoma" panose="020B0604030504040204" pitchFamily="34" charset="0"/>
                <a:ea typeface="Tahoma" panose="020B0604030504040204" pitchFamily="34" charset="0"/>
                <a:cs typeface="Tahoma" panose="020B0604030504040204" pitchFamily="34" charset="0"/>
              </a:rPr>
              <a:t>Choosing</a:t>
            </a:r>
            <a:r>
              <a:rPr lang="en-GB" dirty="0" smtClean="0">
                <a:latin typeface="Tahoma" panose="020B0604030504040204" pitchFamily="34" charset="0"/>
                <a:ea typeface="Tahoma" panose="020B0604030504040204" pitchFamily="34" charset="0"/>
                <a:cs typeface="Tahoma" panose="020B0604030504040204" pitchFamily="34" charset="0"/>
              </a:rPr>
              <a:t> (1864) where he paints the actress Ellen Terry choosing between to very different flowers (you can find this painting at the National Portrait Gallery).  </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Is choice as simple as switching from one thing to another, or do you find it more complicated?  Can you find artworks that show choice in a way that aligns with your ideas?</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98717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428</Words>
  <Application>Microsoft Office PowerPoint</Application>
  <PresentationFormat>Widescreen</PresentationFormat>
  <Paragraphs>28</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E CHAPMAN</dc:creator>
  <cp:lastModifiedBy>PHILIP E CHAPMAN</cp:lastModifiedBy>
  <cp:revision>8</cp:revision>
  <dcterms:created xsi:type="dcterms:W3CDTF">2016-09-12T13:04:18Z</dcterms:created>
  <dcterms:modified xsi:type="dcterms:W3CDTF">2016-09-12T13:45:01Z</dcterms:modified>
</cp:coreProperties>
</file>