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56" r:id="rId3"/>
    <p:sldId id="257" r:id="rId4"/>
    <p:sldId id="258"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58" y="2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34D75C3-A4C2-46DF-A361-3F502CE897D3}" type="datetimeFigureOut">
              <a:rPr lang="en-GB" smtClean="0"/>
              <a:t>16/09/2016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89654D-AD52-47CE-BAA3-98DA66B8BBB5}" type="slidenum">
              <a:rPr lang="en-GB" smtClean="0"/>
              <a:t>‹#›</a:t>
            </a:fld>
            <a:endParaRPr lang="en-GB"/>
          </a:p>
        </p:txBody>
      </p:sp>
    </p:spTree>
    <p:extLst>
      <p:ext uri="{BB962C8B-B14F-4D97-AF65-F5344CB8AC3E}">
        <p14:creationId xmlns:p14="http://schemas.microsoft.com/office/powerpoint/2010/main" val="4252888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34D75C3-A4C2-46DF-A361-3F502CE897D3}" type="datetimeFigureOut">
              <a:rPr lang="en-GB" smtClean="0"/>
              <a:t>16/09/2016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89654D-AD52-47CE-BAA3-98DA66B8BBB5}" type="slidenum">
              <a:rPr lang="en-GB" smtClean="0"/>
              <a:t>‹#›</a:t>
            </a:fld>
            <a:endParaRPr lang="en-GB"/>
          </a:p>
        </p:txBody>
      </p:sp>
    </p:spTree>
    <p:extLst>
      <p:ext uri="{BB962C8B-B14F-4D97-AF65-F5344CB8AC3E}">
        <p14:creationId xmlns:p14="http://schemas.microsoft.com/office/powerpoint/2010/main" val="561125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34D75C3-A4C2-46DF-A361-3F502CE897D3}" type="datetimeFigureOut">
              <a:rPr lang="en-GB" smtClean="0"/>
              <a:t>16/09/2016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89654D-AD52-47CE-BAA3-98DA66B8BBB5}" type="slidenum">
              <a:rPr lang="en-GB" smtClean="0"/>
              <a:t>‹#›</a:t>
            </a:fld>
            <a:endParaRPr lang="en-GB"/>
          </a:p>
        </p:txBody>
      </p:sp>
    </p:spTree>
    <p:extLst>
      <p:ext uri="{BB962C8B-B14F-4D97-AF65-F5344CB8AC3E}">
        <p14:creationId xmlns:p14="http://schemas.microsoft.com/office/powerpoint/2010/main" val="4168610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34D75C3-A4C2-46DF-A361-3F502CE897D3}" type="datetimeFigureOut">
              <a:rPr lang="en-GB" smtClean="0"/>
              <a:t>16/09/2016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89654D-AD52-47CE-BAA3-98DA66B8BBB5}" type="slidenum">
              <a:rPr lang="en-GB" smtClean="0"/>
              <a:t>‹#›</a:t>
            </a:fld>
            <a:endParaRPr lang="en-GB"/>
          </a:p>
        </p:txBody>
      </p:sp>
    </p:spTree>
    <p:extLst>
      <p:ext uri="{BB962C8B-B14F-4D97-AF65-F5344CB8AC3E}">
        <p14:creationId xmlns:p14="http://schemas.microsoft.com/office/powerpoint/2010/main" val="2286285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4D75C3-A4C2-46DF-A361-3F502CE897D3}" type="datetimeFigureOut">
              <a:rPr lang="en-GB" smtClean="0"/>
              <a:t>16/09/2016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89654D-AD52-47CE-BAA3-98DA66B8BBB5}" type="slidenum">
              <a:rPr lang="en-GB" smtClean="0"/>
              <a:t>‹#›</a:t>
            </a:fld>
            <a:endParaRPr lang="en-GB"/>
          </a:p>
        </p:txBody>
      </p:sp>
    </p:spTree>
    <p:extLst>
      <p:ext uri="{BB962C8B-B14F-4D97-AF65-F5344CB8AC3E}">
        <p14:creationId xmlns:p14="http://schemas.microsoft.com/office/powerpoint/2010/main" val="3596143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34D75C3-A4C2-46DF-A361-3F502CE897D3}" type="datetimeFigureOut">
              <a:rPr lang="en-GB" smtClean="0"/>
              <a:t>16/09/2016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189654D-AD52-47CE-BAA3-98DA66B8BBB5}" type="slidenum">
              <a:rPr lang="en-GB" smtClean="0"/>
              <a:t>‹#›</a:t>
            </a:fld>
            <a:endParaRPr lang="en-GB"/>
          </a:p>
        </p:txBody>
      </p:sp>
    </p:spTree>
    <p:extLst>
      <p:ext uri="{BB962C8B-B14F-4D97-AF65-F5344CB8AC3E}">
        <p14:creationId xmlns:p14="http://schemas.microsoft.com/office/powerpoint/2010/main" val="4126231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34D75C3-A4C2-46DF-A361-3F502CE897D3}" type="datetimeFigureOut">
              <a:rPr lang="en-GB" smtClean="0"/>
              <a:t>16/09/2016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189654D-AD52-47CE-BAA3-98DA66B8BBB5}" type="slidenum">
              <a:rPr lang="en-GB" smtClean="0"/>
              <a:t>‹#›</a:t>
            </a:fld>
            <a:endParaRPr lang="en-GB"/>
          </a:p>
        </p:txBody>
      </p:sp>
    </p:spTree>
    <p:extLst>
      <p:ext uri="{BB962C8B-B14F-4D97-AF65-F5344CB8AC3E}">
        <p14:creationId xmlns:p14="http://schemas.microsoft.com/office/powerpoint/2010/main" val="2575620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34D75C3-A4C2-46DF-A361-3F502CE897D3}" type="datetimeFigureOut">
              <a:rPr lang="en-GB" smtClean="0"/>
              <a:t>16/09/2016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189654D-AD52-47CE-BAA3-98DA66B8BBB5}" type="slidenum">
              <a:rPr lang="en-GB" smtClean="0"/>
              <a:t>‹#›</a:t>
            </a:fld>
            <a:endParaRPr lang="en-GB"/>
          </a:p>
        </p:txBody>
      </p:sp>
    </p:spTree>
    <p:extLst>
      <p:ext uri="{BB962C8B-B14F-4D97-AF65-F5344CB8AC3E}">
        <p14:creationId xmlns:p14="http://schemas.microsoft.com/office/powerpoint/2010/main" val="3622804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4D75C3-A4C2-46DF-A361-3F502CE897D3}" type="datetimeFigureOut">
              <a:rPr lang="en-GB" smtClean="0"/>
              <a:t>16/09/2016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189654D-AD52-47CE-BAA3-98DA66B8BBB5}" type="slidenum">
              <a:rPr lang="en-GB" smtClean="0"/>
              <a:t>‹#›</a:t>
            </a:fld>
            <a:endParaRPr lang="en-GB"/>
          </a:p>
        </p:txBody>
      </p:sp>
    </p:spTree>
    <p:extLst>
      <p:ext uri="{BB962C8B-B14F-4D97-AF65-F5344CB8AC3E}">
        <p14:creationId xmlns:p14="http://schemas.microsoft.com/office/powerpoint/2010/main" val="977537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4D75C3-A4C2-46DF-A361-3F502CE897D3}" type="datetimeFigureOut">
              <a:rPr lang="en-GB" smtClean="0"/>
              <a:t>16/09/2016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189654D-AD52-47CE-BAA3-98DA66B8BBB5}" type="slidenum">
              <a:rPr lang="en-GB" smtClean="0"/>
              <a:t>‹#›</a:t>
            </a:fld>
            <a:endParaRPr lang="en-GB"/>
          </a:p>
        </p:txBody>
      </p:sp>
    </p:spTree>
    <p:extLst>
      <p:ext uri="{BB962C8B-B14F-4D97-AF65-F5344CB8AC3E}">
        <p14:creationId xmlns:p14="http://schemas.microsoft.com/office/powerpoint/2010/main" val="3677494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4D75C3-A4C2-46DF-A361-3F502CE897D3}" type="datetimeFigureOut">
              <a:rPr lang="en-GB" smtClean="0"/>
              <a:t>16/09/2016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189654D-AD52-47CE-BAA3-98DA66B8BBB5}" type="slidenum">
              <a:rPr lang="en-GB" smtClean="0"/>
              <a:t>‹#›</a:t>
            </a:fld>
            <a:endParaRPr lang="en-GB"/>
          </a:p>
        </p:txBody>
      </p:sp>
    </p:spTree>
    <p:extLst>
      <p:ext uri="{BB962C8B-B14F-4D97-AF65-F5344CB8AC3E}">
        <p14:creationId xmlns:p14="http://schemas.microsoft.com/office/powerpoint/2010/main" val="474491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4D75C3-A4C2-46DF-A361-3F502CE897D3}" type="datetimeFigureOut">
              <a:rPr lang="en-GB" smtClean="0"/>
              <a:t>16/09/2016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89654D-AD52-47CE-BAA3-98DA66B8BBB5}" type="slidenum">
              <a:rPr lang="en-GB" smtClean="0"/>
              <a:t>‹#›</a:t>
            </a:fld>
            <a:endParaRPr lang="en-GB"/>
          </a:p>
        </p:txBody>
      </p:sp>
    </p:spTree>
    <p:extLst>
      <p:ext uri="{BB962C8B-B14F-4D97-AF65-F5344CB8AC3E}">
        <p14:creationId xmlns:p14="http://schemas.microsoft.com/office/powerpoint/2010/main" val="3972901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7.xml"/><Relationship Id="rId5" Type="http://schemas.openxmlformats.org/officeDocument/2006/relationships/image" Target="../media/image4.tiff"/><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7.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7.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7.xml"/><Relationship Id="rId5" Type="http://schemas.openxmlformats.org/officeDocument/2006/relationships/image" Target="../media/image6.tiff"/><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8000" b="-8000"/>
          </a:stretch>
        </a:blipFill>
        <a:effectLst/>
      </p:bgPr>
    </p:bg>
    <p:spTree>
      <p:nvGrpSpPr>
        <p:cNvPr id="1" name=""/>
        <p:cNvGrpSpPr/>
        <p:nvPr/>
      </p:nvGrpSpPr>
      <p:grpSpPr>
        <a:xfrm>
          <a:off x="0" y="0"/>
          <a:ext cx="0" cy="0"/>
          <a:chOff x="0" y="0"/>
          <a:chExt cx="0" cy="0"/>
        </a:xfrm>
      </p:grpSpPr>
      <p:pic>
        <p:nvPicPr>
          <p:cNvPr id="4" name="Picture 1"/>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81100" cy="1181100"/>
          </a:xfrm>
          <a:prstGeom prst="rect">
            <a:avLst/>
          </a:prstGeom>
          <a:solidFill>
            <a:srgbClr val="FFFFFF"/>
          </a:solidFill>
          <a:ln w="12700">
            <a:solidFill>
              <a:srgbClr val="000000"/>
            </a:solidFill>
            <a:round/>
            <a:headEnd/>
            <a:tailEnd/>
          </a:ln>
        </p:spPr>
      </p:pic>
      <p:pic>
        <p:nvPicPr>
          <p:cNvPr id="5" name="Picture 1"/>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0900" y="0"/>
            <a:ext cx="1181100" cy="1181100"/>
          </a:xfrm>
          <a:prstGeom prst="rect">
            <a:avLst/>
          </a:prstGeom>
          <a:solidFill>
            <a:srgbClr val="FFFFFF"/>
          </a:solidFill>
          <a:ln w="12700">
            <a:solidFill>
              <a:srgbClr val="000000"/>
            </a:solidFill>
            <a:round/>
            <a:headEnd/>
            <a:tailEnd/>
          </a:ln>
        </p:spPr>
      </p:pic>
      <p:pic>
        <p:nvPicPr>
          <p:cNvPr id="6" name="Picture 5"/>
          <p:cNvPicPr>
            <a:picLocks noChangeAspect="1"/>
          </p:cNvPicPr>
          <p:nvPr/>
        </p:nvPicPr>
        <p:blipFill>
          <a:blip r:embed="rId4"/>
          <a:stretch>
            <a:fillRect/>
          </a:stretch>
        </p:blipFill>
        <p:spPr>
          <a:xfrm>
            <a:off x="2439298" y="6193604"/>
            <a:ext cx="7405778" cy="742949"/>
          </a:xfrm>
          <a:prstGeom prst="rect">
            <a:avLst/>
          </a:prstGeom>
        </p:spPr>
      </p:pic>
      <p:sp>
        <p:nvSpPr>
          <p:cNvPr id="7" name="TextBox 6"/>
          <p:cNvSpPr txBox="1"/>
          <p:nvPr/>
        </p:nvSpPr>
        <p:spPr>
          <a:xfrm>
            <a:off x="287188" y="6074125"/>
            <a:ext cx="5551637" cy="338554"/>
          </a:xfrm>
          <a:prstGeom prst="rect">
            <a:avLst/>
          </a:prstGeom>
          <a:noFill/>
        </p:spPr>
        <p:txBody>
          <a:bodyPr wrap="square" rtlCol="0">
            <a:spAutoFit/>
          </a:bodyPr>
          <a:lstStyle/>
          <a:p>
            <a:r>
              <a:rPr lang="en-GB" sz="1600" dirty="0" smtClean="0">
                <a:latin typeface="Tahoma" panose="020B0604030504040204" pitchFamily="34" charset="0"/>
                <a:ea typeface="Tahoma" panose="020B0604030504040204" pitchFamily="34" charset="0"/>
                <a:cs typeface="Tahoma" panose="020B0604030504040204" pitchFamily="34" charset="0"/>
              </a:rPr>
              <a:t>Image: Guildhall Art Gallery, City of London</a:t>
            </a:r>
            <a:endParaRPr lang="en-GB" sz="16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3228975" y="257175"/>
            <a:ext cx="6038850" cy="584775"/>
          </a:xfrm>
          <a:prstGeom prst="rect">
            <a:avLst/>
          </a:prstGeom>
          <a:noFill/>
        </p:spPr>
        <p:txBody>
          <a:bodyPr wrap="square" rtlCol="0">
            <a:spAutoFit/>
          </a:bodyPr>
          <a:lstStyle/>
          <a:p>
            <a:pPr algn="ctr"/>
            <a:r>
              <a:rPr lang="en-GB" sz="3200" b="1" dirty="0" smtClean="0">
                <a:latin typeface="Tahoma" panose="020B0604030504040204" pitchFamily="34" charset="0"/>
                <a:ea typeface="Tahoma" panose="020B0604030504040204" pitchFamily="34" charset="0"/>
                <a:cs typeface="Tahoma" panose="020B0604030504040204" pitchFamily="34" charset="0"/>
              </a:rPr>
              <a:t>Resistance</a:t>
            </a:r>
            <a:endParaRPr lang="en-GB" sz="3200" b="1"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1227287" y="1047750"/>
            <a:ext cx="9829800" cy="369332"/>
          </a:xfrm>
          <a:prstGeom prst="rect">
            <a:avLst/>
          </a:prstGeom>
          <a:noFill/>
        </p:spPr>
        <p:txBody>
          <a:bodyPr wrap="square" rtlCol="0">
            <a:spAutoFit/>
          </a:bodyPr>
          <a:lstStyle/>
          <a:p>
            <a:pPr algn="ctr"/>
            <a:r>
              <a:rPr lang="en-GB" dirty="0" smtClean="0">
                <a:latin typeface="Tahoma" panose="020B0604030504040204" pitchFamily="34" charset="0"/>
                <a:ea typeface="Tahoma" panose="020B0604030504040204" pitchFamily="34" charset="0"/>
                <a:cs typeface="Tahoma" panose="020B0604030504040204" pitchFamily="34" charset="0"/>
              </a:rPr>
              <a:t>John </a:t>
            </a:r>
            <a:r>
              <a:rPr lang="en-GB" dirty="0" err="1" smtClean="0">
                <a:latin typeface="Tahoma" panose="020B0604030504040204" pitchFamily="34" charset="0"/>
                <a:ea typeface="Tahoma" panose="020B0604030504040204" pitchFamily="34" charset="0"/>
                <a:cs typeface="Tahoma" panose="020B0604030504040204" pitchFamily="34" charset="0"/>
              </a:rPr>
              <a:t>Mogford</a:t>
            </a:r>
            <a:r>
              <a:rPr lang="en-GB" dirty="0" smtClean="0">
                <a:latin typeface="Tahoma" panose="020B0604030504040204" pitchFamily="34" charset="0"/>
                <a:ea typeface="Tahoma" panose="020B0604030504040204" pitchFamily="34" charset="0"/>
                <a:cs typeface="Tahoma" panose="020B0604030504040204" pitchFamily="34" charset="0"/>
              </a:rPr>
              <a:t>,</a:t>
            </a:r>
            <a:r>
              <a:rPr lang="en-GB" b="1" dirty="0" smtClean="0">
                <a:latin typeface="Tahoma" panose="020B0604030504040204" pitchFamily="34" charset="0"/>
                <a:ea typeface="Tahoma" panose="020B0604030504040204" pitchFamily="34" charset="0"/>
                <a:cs typeface="Tahoma" panose="020B0604030504040204" pitchFamily="34" charset="0"/>
              </a:rPr>
              <a:t>  River Scene</a:t>
            </a:r>
            <a:r>
              <a:rPr lang="en-GB" dirty="0" smtClean="0">
                <a:latin typeface="Tahoma" panose="020B0604030504040204" pitchFamily="34" charset="0"/>
                <a:ea typeface="Tahoma" panose="020B0604030504040204" pitchFamily="34" charset="0"/>
                <a:cs typeface="Tahoma" panose="020B0604030504040204" pitchFamily="34" charset="0"/>
              </a:rPr>
              <a:t>, before 1885</a:t>
            </a:r>
            <a:endParaRPr lang="en-GB"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1450" y="1812834"/>
            <a:ext cx="5940000" cy="3865538"/>
          </a:xfrm>
          <a:prstGeom prst="rect">
            <a:avLst/>
          </a:prstGeom>
        </p:spPr>
      </p:pic>
      <p:sp>
        <p:nvSpPr>
          <p:cNvPr id="3" name="TextBox 2"/>
          <p:cNvSpPr txBox="1"/>
          <p:nvPr/>
        </p:nvSpPr>
        <p:spPr>
          <a:xfrm>
            <a:off x="620023" y="2750449"/>
            <a:ext cx="4648200" cy="1754326"/>
          </a:xfrm>
          <a:prstGeom prst="rect">
            <a:avLst/>
          </a:prstGeom>
          <a:noFill/>
        </p:spPr>
        <p:txBody>
          <a:bodyPr wrap="square" rtlCol="0">
            <a:spAutoFit/>
          </a:bodyPr>
          <a:lstStyle/>
          <a:p>
            <a:r>
              <a:rPr lang="en-GB" b="1" dirty="0" smtClean="0">
                <a:latin typeface="Tahoma" panose="020B0604030504040204" pitchFamily="34" charset="0"/>
                <a:ea typeface="Tahoma" panose="020B0604030504040204" pitchFamily="34" charset="0"/>
                <a:cs typeface="Tahoma" panose="020B0604030504040204" pitchFamily="34" charset="0"/>
              </a:rPr>
              <a:t>Look:  </a:t>
            </a:r>
            <a:r>
              <a:rPr lang="en-GB" dirty="0" smtClean="0">
                <a:latin typeface="Tahoma" panose="020B0604030504040204" pitchFamily="34" charset="0"/>
                <a:ea typeface="Tahoma" panose="020B0604030504040204" pitchFamily="34" charset="0"/>
                <a:cs typeface="Tahoma" panose="020B0604030504040204" pitchFamily="34" charset="0"/>
              </a:rPr>
              <a:t>This painting suggests blockage and resistance.  It shows a river that does not flow but instead sits still, dammed and held by a sluice gate.  The reddish tinge to the water seems to suggest that it is polluted with the residue of industry.</a:t>
            </a:r>
            <a:endParaRPr lang="en-GB"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765212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8000" b="-8000"/>
          </a:stretch>
        </a:blipFill>
        <a:effectLst/>
      </p:bgPr>
    </p:bg>
    <p:spTree>
      <p:nvGrpSpPr>
        <p:cNvPr id="1" name=""/>
        <p:cNvGrpSpPr/>
        <p:nvPr/>
      </p:nvGrpSpPr>
      <p:grpSpPr>
        <a:xfrm>
          <a:off x="0" y="0"/>
          <a:ext cx="0" cy="0"/>
          <a:chOff x="0" y="0"/>
          <a:chExt cx="0" cy="0"/>
        </a:xfrm>
      </p:grpSpPr>
      <p:pic>
        <p:nvPicPr>
          <p:cNvPr id="4" name="Picture 1"/>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81100" cy="1181100"/>
          </a:xfrm>
          <a:prstGeom prst="rect">
            <a:avLst/>
          </a:prstGeom>
          <a:solidFill>
            <a:srgbClr val="FFFFFF"/>
          </a:solidFill>
          <a:ln w="12700">
            <a:solidFill>
              <a:srgbClr val="000000"/>
            </a:solidFill>
            <a:round/>
            <a:headEnd/>
            <a:tailEnd/>
          </a:ln>
        </p:spPr>
      </p:pic>
      <p:pic>
        <p:nvPicPr>
          <p:cNvPr id="5" name="Picture 1"/>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0900" y="0"/>
            <a:ext cx="1181100" cy="1181100"/>
          </a:xfrm>
          <a:prstGeom prst="rect">
            <a:avLst/>
          </a:prstGeom>
          <a:solidFill>
            <a:srgbClr val="FFFFFF"/>
          </a:solidFill>
          <a:ln w="12700">
            <a:solidFill>
              <a:srgbClr val="000000"/>
            </a:solidFill>
            <a:round/>
            <a:headEnd/>
            <a:tailEnd/>
          </a:ln>
        </p:spPr>
      </p:pic>
      <p:pic>
        <p:nvPicPr>
          <p:cNvPr id="6" name="Picture 5"/>
          <p:cNvPicPr>
            <a:picLocks noChangeAspect="1"/>
          </p:cNvPicPr>
          <p:nvPr/>
        </p:nvPicPr>
        <p:blipFill>
          <a:blip r:embed="rId4"/>
          <a:stretch>
            <a:fillRect/>
          </a:stretch>
        </p:blipFill>
        <p:spPr>
          <a:xfrm>
            <a:off x="2439298" y="6193604"/>
            <a:ext cx="7405778" cy="742949"/>
          </a:xfrm>
          <a:prstGeom prst="rect">
            <a:avLst/>
          </a:prstGeom>
        </p:spPr>
      </p:pic>
      <p:sp>
        <p:nvSpPr>
          <p:cNvPr id="7" name="TextBox 6"/>
          <p:cNvSpPr txBox="1"/>
          <p:nvPr/>
        </p:nvSpPr>
        <p:spPr>
          <a:xfrm>
            <a:off x="287188" y="6074125"/>
            <a:ext cx="5551637" cy="338554"/>
          </a:xfrm>
          <a:prstGeom prst="rect">
            <a:avLst/>
          </a:prstGeom>
          <a:noFill/>
        </p:spPr>
        <p:txBody>
          <a:bodyPr wrap="square" rtlCol="0">
            <a:spAutoFit/>
          </a:bodyPr>
          <a:lstStyle/>
          <a:p>
            <a:r>
              <a:rPr lang="en-GB" sz="1600" dirty="0" smtClean="0">
                <a:latin typeface="Tahoma" panose="020B0604030504040204" pitchFamily="34" charset="0"/>
                <a:ea typeface="Tahoma" panose="020B0604030504040204" pitchFamily="34" charset="0"/>
                <a:cs typeface="Tahoma" panose="020B0604030504040204" pitchFamily="34" charset="0"/>
              </a:rPr>
              <a:t>Image: Guildhall Art Gallery, City of London</a:t>
            </a:r>
            <a:endParaRPr lang="en-GB" sz="16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3228975" y="257175"/>
            <a:ext cx="6038850" cy="584775"/>
          </a:xfrm>
          <a:prstGeom prst="rect">
            <a:avLst/>
          </a:prstGeom>
          <a:noFill/>
        </p:spPr>
        <p:txBody>
          <a:bodyPr wrap="square" rtlCol="0">
            <a:spAutoFit/>
          </a:bodyPr>
          <a:lstStyle/>
          <a:p>
            <a:pPr algn="ctr"/>
            <a:r>
              <a:rPr lang="en-GB" sz="3200" b="1" dirty="0" smtClean="0">
                <a:latin typeface="Tahoma" panose="020B0604030504040204" pitchFamily="34" charset="0"/>
                <a:ea typeface="Tahoma" panose="020B0604030504040204" pitchFamily="34" charset="0"/>
                <a:cs typeface="Tahoma" panose="020B0604030504040204" pitchFamily="34" charset="0"/>
              </a:rPr>
              <a:t>Resistance</a:t>
            </a:r>
            <a:endParaRPr lang="en-GB" sz="3200" b="1"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1227287" y="1047750"/>
            <a:ext cx="9829800" cy="369332"/>
          </a:xfrm>
          <a:prstGeom prst="rect">
            <a:avLst/>
          </a:prstGeom>
          <a:noFill/>
        </p:spPr>
        <p:txBody>
          <a:bodyPr wrap="square" rtlCol="0">
            <a:spAutoFit/>
          </a:bodyPr>
          <a:lstStyle/>
          <a:p>
            <a:pPr algn="ctr"/>
            <a:r>
              <a:rPr lang="en-GB" dirty="0" smtClean="0">
                <a:latin typeface="Tahoma" panose="020B0604030504040204" pitchFamily="34" charset="0"/>
                <a:ea typeface="Tahoma" panose="020B0604030504040204" pitchFamily="34" charset="0"/>
                <a:cs typeface="Tahoma" panose="020B0604030504040204" pitchFamily="34" charset="0"/>
              </a:rPr>
              <a:t>John </a:t>
            </a:r>
            <a:r>
              <a:rPr lang="en-GB" dirty="0" err="1" smtClean="0">
                <a:latin typeface="Tahoma" panose="020B0604030504040204" pitchFamily="34" charset="0"/>
                <a:ea typeface="Tahoma" panose="020B0604030504040204" pitchFamily="34" charset="0"/>
                <a:cs typeface="Tahoma" panose="020B0604030504040204" pitchFamily="34" charset="0"/>
              </a:rPr>
              <a:t>Mogford</a:t>
            </a:r>
            <a:r>
              <a:rPr lang="en-GB" dirty="0" smtClean="0">
                <a:latin typeface="Tahoma" panose="020B0604030504040204" pitchFamily="34" charset="0"/>
                <a:ea typeface="Tahoma" panose="020B0604030504040204" pitchFamily="34" charset="0"/>
                <a:cs typeface="Tahoma" panose="020B0604030504040204" pitchFamily="34" charset="0"/>
              </a:rPr>
              <a:t>,</a:t>
            </a:r>
            <a:r>
              <a:rPr lang="en-GB" b="1" dirty="0" smtClean="0">
                <a:latin typeface="Tahoma" panose="020B0604030504040204" pitchFamily="34" charset="0"/>
                <a:ea typeface="Tahoma" panose="020B0604030504040204" pitchFamily="34" charset="0"/>
                <a:cs typeface="Tahoma" panose="020B0604030504040204" pitchFamily="34" charset="0"/>
              </a:rPr>
              <a:t>  River Scene</a:t>
            </a:r>
            <a:r>
              <a:rPr lang="en-GB" dirty="0" smtClean="0">
                <a:latin typeface="Tahoma" panose="020B0604030504040204" pitchFamily="34" charset="0"/>
                <a:ea typeface="Tahoma" panose="020B0604030504040204" pitchFamily="34" charset="0"/>
                <a:cs typeface="Tahoma" panose="020B0604030504040204" pitchFamily="34" charset="0"/>
              </a:rPr>
              <a:t>, before 1885</a:t>
            </a:r>
            <a:endParaRPr lang="en-GB" dirty="0">
              <a:latin typeface="Tahoma" panose="020B0604030504040204" pitchFamily="34"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188" y="2080544"/>
            <a:ext cx="4392000" cy="2858155"/>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8400" t="50770" b="8218"/>
          <a:stretch/>
        </p:blipFill>
        <p:spPr>
          <a:xfrm>
            <a:off x="4972050" y="4105039"/>
            <a:ext cx="6963156" cy="2028825"/>
          </a:xfrm>
          <a:prstGeom prst="rect">
            <a:avLst/>
          </a:prstGeom>
        </p:spPr>
      </p:pic>
      <p:sp>
        <p:nvSpPr>
          <p:cNvPr id="12" name="TextBox 11"/>
          <p:cNvSpPr txBox="1"/>
          <p:nvPr/>
        </p:nvSpPr>
        <p:spPr>
          <a:xfrm>
            <a:off x="4972050" y="1745398"/>
            <a:ext cx="6819900" cy="2031325"/>
          </a:xfrm>
          <a:prstGeom prst="rect">
            <a:avLst/>
          </a:prstGeom>
          <a:noFill/>
        </p:spPr>
        <p:txBody>
          <a:bodyPr wrap="square" rtlCol="0">
            <a:spAutoFit/>
          </a:bodyPr>
          <a:lstStyle/>
          <a:p>
            <a:r>
              <a:rPr lang="en-GB" b="1" dirty="0" smtClean="0">
                <a:latin typeface="Tahoma" panose="020B0604030504040204" pitchFamily="34" charset="0"/>
                <a:ea typeface="Tahoma" panose="020B0604030504040204" pitchFamily="34" charset="0"/>
                <a:cs typeface="Tahoma" panose="020B0604030504040204" pitchFamily="34" charset="0"/>
              </a:rPr>
              <a:t>Think: </a:t>
            </a:r>
            <a:r>
              <a:rPr lang="en-GB" dirty="0" smtClean="0">
                <a:latin typeface="Tahoma" panose="020B0604030504040204" pitchFamily="34" charset="0"/>
                <a:ea typeface="Tahoma" panose="020B0604030504040204" pitchFamily="34" charset="0"/>
                <a:cs typeface="Tahoma" panose="020B0604030504040204" pitchFamily="34" charset="0"/>
              </a:rPr>
              <a:t> </a:t>
            </a:r>
            <a:r>
              <a:rPr lang="en-GB" dirty="0" err="1" smtClean="0">
                <a:latin typeface="Tahoma" panose="020B0604030504040204" pitchFamily="34" charset="0"/>
                <a:ea typeface="Tahoma" panose="020B0604030504040204" pitchFamily="34" charset="0"/>
                <a:cs typeface="Tahoma" panose="020B0604030504040204" pitchFamily="34" charset="0"/>
              </a:rPr>
              <a:t>Mogford</a:t>
            </a:r>
            <a:r>
              <a:rPr lang="en-GB" dirty="0" smtClean="0">
                <a:latin typeface="Tahoma" panose="020B0604030504040204" pitchFamily="34" charset="0"/>
                <a:ea typeface="Tahoma" panose="020B0604030504040204" pitchFamily="34" charset="0"/>
                <a:cs typeface="Tahoma" panose="020B0604030504040204" pitchFamily="34" charset="0"/>
              </a:rPr>
              <a:t> devotes as much of the canvas to the countryside as he does to the stagnant river and its dam.  Why might he have done this?  What effect does the contrast between the signs of industry and the seemingly ‘natural’ countryside have?  Cover the top half of the picture.  How does the absence of the countryside change the image?  How can you tell the age of the dam and gate?</a:t>
            </a:r>
            <a:endParaRPr lang="en-GB"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992897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8000" b="-8000"/>
          </a:stretch>
        </a:blipFill>
        <a:effectLst/>
      </p:bgPr>
    </p:bg>
    <p:spTree>
      <p:nvGrpSpPr>
        <p:cNvPr id="1" name=""/>
        <p:cNvGrpSpPr/>
        <p:nvPr/>
      </p:nvGrpSpPr>
      <p:grpSpPr>
        <a:xfrm>
          <a:off x="0" y="0"/>
          <a:ext cx="0" cy="0"/>
          <a:chOff x="0" y="0"/>
          <a:chExt cx="0" cy="0"/>
        </a:xfrm>
      </p:grpSpPr>
      <p:pic>
        <p:nvPicPr>
          <p:cNvPr id="4" name="Picture 1"/>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81100" cy="1181100"/>
          </a:xfrm>
          <a:prstGeom prst="rect">
            <a:avLst/>
          </a:prstGeom>
          <a:solidFill>
            <a:srgbClr val="FFFFFF"/>
          </a:solidFill>
          <a:ln w="12700">
            <a:solidFill>
              <a:srgbClr val="000000"/>
            </a:solidFill>
            <a:round/>
            <a:headEnd/>
            <a:tailEnd/>
          </a:ln>
        </p:spPr>
      </p:pic>
      <p:pic>
        <p:nvPicPr>
          <p:cNvPr id="5" name="Picture 1"/>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0900" y="0"/>
            <a:ext cx="1181100" cy="1181100"/>
          </a:xfrm>
          <a:prstGeom prst="rect">
            <a:avLst/>
          </a:prstGeom>
          <a:solidFill>
            <a:srgbClr val="FFFFFF"/>
          </a:solidFill>
          <a:ln w="12700">
            <a:solidFill>
              <a:srgbClr val="000000"/>
            </a:solidFill>
            <a:round/>
            <a:headEnd/>
            <a:tailEnd/>
          </a:ln>
        </p:spPr>
      </p:pic>
      <p:pic>
        <p:nvPicPr>
          <p:cNvPr id="6" name="Picture 5"/>
          <p:cNvPicPr>
            <a:picLocks noChangeAspect="1"/>
          </p:cNvPicPr>
          <p:nvPr/>
        </p:nvPicPr>
        <p:blipFill>
          <a:blip r:embed="rId4"/>
          <a:stretch>
            <a:fillRect/>
          </a:stretch>
        </p:blipFill>
        <p:spPr>
          <a:xfrm>
            <a:off x="2439298" y="6193604"/>
            <a:ext cx="7405778" cy="742949"/>
          </a:xfrm>
          <a:prstGeom prst="rect">
            <a:avLst/>
          </a:prstGeom>
        </p:spPr>
      </p:pic>
      <p:sp>
        <p:nvSpPr>
          <p:cNvPr id="7" name="TextBox 6"/>
          <p:cNvSpPr txBox="1"/>
          <p:nvPr/>
        </p:nvSpPr>
        <p:spPr>
          <a:xfrm>
            <a:off x="287188" y="6074125"/>
            <a:ext cx="5551637" cy="338554"/>
          </a:xfrm>
          <a:prstGeom prst="rect">
            <a:avLst/>
          </a:prstGeom>
          <a:noFill/>
        </p:spPr>
        <p:txBody>
          <a:bodyPr wrap="square" rtlCol="0">
            <a:spAutoFit/>
          </a:bodyPr>
          <a:lstStyle/>
          <a:p>
            <a:r>
              <a:rPr lang="en-GB" sz="1600" dirty="0" smtClean="0">
                <a:latin typeface="Tahoma" panose="020B0604030504040204" pitchFamily="34" charset="0"/>
                <a:ea typeface="Tahoma" panose="020B0604030504040204" pitchFamily="34" charset="0"/>
                <a:cs typeface="Tahoma" panose="020B0604030504040204" pitchFamily="34" charset="0"/>
              </a:rPr>
              <a:t>Image: Guildhall Art Gallery, City of London</a:t>
            </a:r>
            <a:endParaRPr lang="en-GB" sz="16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3228975" y="257175"/>
            <a:ext cx="6038850" cy="584775"/>
          </a:xfrm>
          <a:prstGeom prst="rect">
            <a:avLst/>
          </a:prstGeom>
          <a:noFill/>
        </p:spPr>
        <p:txBody>
          <a:bodyPr wrap="square" rtlCol="0">
            <a:spAutoFit/>
          </a:bodyPr>
          <a:lstStyle/>
          <a:p>
            <a:pPr algn="ctr"/>
            <a:r>
              <a:rPr lang="en-GB" sz="3200" b="1" dirty="0" smtClean="0">
                <a:latin typeface="Tahoma" panose="020B0604030504040204" pitchFamily="34" charset="0"/>
                <a:ea typeface="Tahoma" panose="020B0604030504040204" pitchFamily="34" charset="0"/>
                <a:cs typeface="Tahoma" panose="020B0604030504040204" pitchFamily="34" charset="0"/>
              </a:rPr>
              <a:t>Resistance</a:t>
            </a:r>
            <a:endParaRPr lang="en-GB" sz="3200" b="1"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1227287" y="1047750"/>
            <a:ext cx="9829800" cy="369332"/>
          </a:xfrm>
          <a:prstGeom prst="rect">
            <a:avLst/>
          </a:prstGeom>
          <a:noFill/>
        </p:spPr>
        <p:txBody>
          <a:bodyPr wrap="square" rtlCol="0">
            <a:spAutoFit/>
          </a:bodyPr>
          <a:lstStyle/>
          <a:p>
            <a:pPr algn="ctr"/>
            <a:r>
              <a:rPr lang="en-GB" dirty="0" smtClean="0">
                <a:latin typeface="Tahoma" panose="020B0604030504040204" pitchFamily="34" charset="0"/>
                <a:ea typeface="Tahoma" panose="020B0604030504040204" pitchFamily="34" charset="0"/>
                <a:cs typeface="Tahoma" panose="020B0604030504040204" pitchFamily="34" charset="0"/>
              </a:rPr>
              <a:t>John </a:t>
            </a:r>
            <a:r>
              <a:rPr lang="en-GB" dirty="0" err="1" smtClean="0">
                <a:latin typeface="Tahoma" panose="020B0604030504040204" pitchFamily="34" charset="0"/>
                <a:ea typeface="Tahoma" panose="020B0604030504040204" pitchFamily="34" charset="0"/>
                <a:cs typeface="Tahoma" panose="020B0604030504040204" pitchFamily="34" charset="0"/>
              </a:rPr>
              <a:t>Mogford</a:t>
            </a:r>
            <a:r>
              <a:rPr lang="en-GB" dirty="0" smtClean="0">
                <a:latin typeface="Tahoma" panose="020B0604030504040204" pitchFamily="34" charset="0"/>
                <a:ea typeface="Tahoma" panose="020B0604030504040204" pitchFamily="34" charset="0"/>
                <a:cs typeface="Tahoma" panose="020B0604030504040204" pitchFamily="34" charset="0"/>
              </a:rPr>
              <a:t>,</a:t>
            </a:r>
            <a:r>
              <a:rPr lang="en-GB" b="1" dirty="0" smtClean="0">
                <a:latin typeface="Tahoma" panose="020B0604030504040204" pitchFamily="34" charset="0"/>
                <a:ea typeface="Tahoma" panose="020B0604030504040204" pitchFamily="34" charset="0"/>
                <a:cs typeface="Tahoma" panose="020B0604030504040204" pitchFamily="34" charset="0"/>
              </a:rPr>
              <a:t>  River Scene</a:t>
            </a:r>
            <a:r>
              <a:rPr lang="en-GB" dirty="0" smtClean="0">
                <a:latin typeface="Tahoma" panose="020B0604030504040204" pitchFamily="34" charset="0"/>
                <a:ea typeface="Tahoma" panose="020B0604030504040204" pitchFamily="34" charset="0"/>
                <a:cs typeface="Tahoma" panose="020B0604030504040204" pitchFamily="34" charset="0"/>
              </a:rPr>
              <a:t>, before 1885</a:t>
            </a:r>
            <a:endParaRPr lang="en-GB"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2660" t="34982" r="66164" b="41143"/>
          <a:stretch/>
        </p:blipFill>
        <p:spPr>
          <a:xfrm>
            <a:off x="590550" y="2404781"/>
            <a:ext cx="3492000" cy="2562167"/>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58270" t="55391"/>
          <a:stretch/>
        </p:blipFill>
        <p:spPr>
          <a:xfrm>
            <a:off x="8116098" y="3629521"/>
            <a:ext cx="3600000" cy="2504343"/>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21056" t="59242" r="32332" b="10336"/>
          <a:stretch/>
        </p:blipFill>
        <p:spPr>
          <a:xfrm>
            <a:off x="8116098" y="1667858"/>
            <a:ext cx="3543301" cy="1504950"/>
          </a:xfrm>
          <a:prstGeom prst="rect">
            <a:avLst/>
          </a:prstGeom>
        </p:spPr>
      </p:pic>
      <p:sp>
        <p:nvSpPr>
          <p:cNvPr id="11" name="TextBox 10"/>
          <p:cNvSpPr txBox="1"/>
          <p:nvPr/>
        </p:nvSpPr>
        <p:spPr>
          <a:xfrm>
            <a:off x="4561036" y="1681684"/>
            <a:ext cx="3076575" cy="4247317"/>
          </a:xfrm>
          <a:prstGeom prst="rect">
            <a:avLst/>
          </a:prstGeom>
          <a:noFill/>
        </p:spPr>
        <p:txBody>
          <a:bodyPr wrap="square" rtlCol="0">
            <a:spAutoFit/>
          </a:bodyPr>
          <a:lstStyle/>
          <a:p>
            <a:r>
              <a:rPr lang="en-GB" b="1" dirty="0" smtClean="0">
                <a:latin typeface="Tahoma" panose="020B0604030504040204" pitchFamily="34" charset="0"/>
                <a:ea typeface="Tahoma" panose="020B0604030504040204" pitchFamily="34" charset="0"/>
                <a:cs typeface="Tahoma" panose="020B0604030504040204" pitchFamily="34" charset="0"/>
              </a:rPr>
              <a:t>Try:  </a:t>
            </a:r>
            <a:r>
              <a:rPr lang="en-GB" dirty="0" smtClean="0">
                <a:latin typeface="Tahoma" panose="020B0604030504040204" pitchFamily="34" charset="0"/>
                <a:ea typeface="Tahoma" panose="020B0604030504040204" pitchFamily="34" charset="0"/>
                <a:cs typeface="Tahoma" panose="020B0604030504040204" pitchFamily="34" charset="0"/>
              </a:rPr>
              <a:t>The woman passes the pollution and dam without attending to them.  This makes them seem to be a part of the landscape </a:t>
            </a:r>
            <a:r>
              <a:rPr lang="en-GB" smtClean="0">
                <a:latin typeface="Tahoma" panose="020B0604030504040204" pitchFamily="34" charset="0"/>
                <a:ea typeface="Tahoma" panose="020B0604030504040204" pitchFamily="34" charset="0"/>
                <a:cs typeface="Tahoma" panose="020B0604030504040204" pitchFamily="34" charset="0"/>
              </a:rPr>
              <a:t>that have </a:t>
            </a:r>
            <a:r>
              <a:rPr lang="en-GB" dirty="0" smtClean="0">
                <a:latin typeface="Tahoma" panose="020B0604030504040204" pitchFamily="34" charset="0"/>
                <a:ea typeface="Tahoma" panose="020B0604030504040204" pitchFamily="34" charset="0"/>
                <a:cs typeface="Tahoma" panose="020B0604030504040204" pitchFamily="34" charset="0"/>
              </a:rPr>
              <a:t>been there for so long </a:t>
            </a:r>
            <a:r>
              <a:rPr lang="en-GB" smtClean="0">
                <a:latin typeface="Tahoma" panose="020B0604030504040204" pitchFamily="34" charset="0"/>
                <a:ea typeface="Tahoma" panose="020B0604030504040204" pitchFamily="34" charset="0"/>
                <a:cs typeface="Tahoma" panose="020B0604030504040204" pitchFamily="34" charset="0"/>
              </a:rPr>
              <a:t>that they are </a:t>
            </a:r>
            <a:r>
              <a:rPr lang="en-GB" dirty="0" smtClean="0">
                <a:latin typeface="Tahoma" panose="020B0604030504040204" pitchFamily="34" charset="0"/>
                <a:ea typeface="Tahoma" panose="020B0604030504040204" pitchFamily="34" charset="0"/>
                <a:cs typeface="Tahoma" panose="020B0604030504040204" pitchFamily="34" charset="0"/>
              </a:rPr>
              <a:t>ignored.  Explore your local area or the area around your school or college.  Sketch or photograph examples of things that should stand out but have been there so long that they too seem to be ignored.</a:t>
            </a:r>
            <a:endParaRPr lang="en-GB"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870846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t="-8000" b="-8000"/>
          </a:stretch>
        </a:blipFill>
        <a:effectLst/>
      </p:bgPr>
    </p:bg>
    <p:spTree>
      <p:nvGrpSpPr>
        <p:cNvPr id="1" name=""/>
        <p:cNvGrpSpPr/>
        <p:nvPr/>
      </p:nvGrpSpPr>
      <p:grpSpPr>
        <a:xfrm>
          <a:off x="0" y="0"/>
          <a:ext cx="0" cy="0"/>
          <a:chOff x="0" y="0"/>
          <a:chExt cx="0" cy="0"/>
        </a:xfrm>
      </p:grpSpPr>
      <p:pic>
        <p:nvPicPr>
          <p:cNvPr id="4" name="Picture 1"/>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81100" cy="1181100"/>
          </a:xfrm>
          <a:prstGeom prst="rect">
            <a:avLst/>
          </a:prstGeom>
          <a:solidFill>
            <a:srgbClr val="FFFFFF"/>
          </a:solidFill>
          <a:ln w="12700">
            <a:solidFill>
              <a:srgbClr val="000000"/>
            </a:solidFill>
            <a:round/>
            <a:headEnd/>
            <a:tailEnd/>
          </a:ln>
        </p:spPr>
      </p:pic>
      <p:pic>
        <p:nvPicPr>
          <p:cNvPr id="5" name="Picture 1"/>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0900" y="0"/>
            <a:ext cx="1181100" cy="1181100"/>
          </a:xfrm>
          <a:prstGeom prst="rect">
            <a:avLst/>
          </a:prstGeom>
          <a:solidFill>
            <a:srgbClr val="FFFFFF"/>
          </a:solidFill>
          <a:ln w="12700">
            <a:solidFill>
              <a:srgbClr val="000000"/>
            </a:solidFill>
            <a:round/>
            <a:headEnd/>
            <a:tailEnd/>
          </a:ln>
        </p:spPr>
      </p:pic>
      <p:pic>
        <p:nvPicPr>
          <p:cNvPr id="6" name="Picture 5"/>
          <p:cNvPicPr>
            <a:picLocks noChangeAspect="1"/>
          </p:cNvPicPr>
          <p:nvPr/>
        </p:nvPicPr>
        <p:blipFill>
          <a:blip r:embed="rId4"/>
          <a:stretch>
            <a:fillRect/>
          </a:stretch>
        </p:blipFill>
        <p:spPr>
          <a:xfrm>
            <a:off x="2439298" y="6193604"/>
            <a:ext cx="7405778" cy="742949"/>
          </a:xfrm>
          <a:prstGeom prst="rect">
            <a:avLst/>
          </a:prstGeom>
        </p:spPr>
      </p:pic>
      <p:sp>
        <p:nvSpPr>
          <p:cNvPr id="7" name="TextBox 6"/>
          <p:cNvSpPr txBox="1"/>
          <p:nvPr/>
        </p:nvSpPr>
        <p:spPr>
          <a:xfrm>
            <a:off x="287188" y="6074125"/>
            <a:ext cx="5551637" cy="338554"/>
          </a:xfrm>
          <a:prstGeom prst="rect">
            <a:avLst/>
          </a:prstGeom>
          <a:noFill/>
        </p:spPr>
        <p:txBody>
          <a:bodyPr wrap="square" rtlCol="0">
            <a:spAutoFit/>
          </a:bodyPr>
          <a:lstStyle/>
          <a:p>
            <a:r>
              <a:rPr lang="en-GB" sz="1600" dirty="0" smtClean="0">
                <a:latin typeface="Tahoma" panose="020B0604030504040204" pitchFamily="34" charset="0"/>
                <a:ea typeface="Tahoma" panose="020B0604030504040204" pitchFamily="34" charset="0"/>
                <a:cs typeface="Tahoma" panose="020B0604030504040204" pitchFamily="34" charset="0"/>
              </a:rPr>
              <a:t>Image: Guildhall Art Gallery, City of London</a:t>
            </a:r>
            <a:endParaRPr lang="en-GB" sz="16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3228975" y="257175"/>
            <a:ext cx="6038850" cy="584775"/>
          </a:xfrm>
          <a:prstGeom prst="rect">
            <a:avLst/>
          </a:prstGeom>
          <a:noFill/>
        </p:spPr>
        <p:txBody>
          <a:bodyPr wrap="square" rtlCol="0">
            <a:spAutoFit/>
          </a:bodyPr>
          <a:lstStyle/>
          <a:p>
            <a:pPr algn="ctr"/>
            <a:r>
              <a:rPr lang="en-GB" sz="3200" b="1" dirty="0" smtClean="0">
                <a:latin typeface="Tahoma" panose="020B0604030504040204" pitchFamily="34" charset="0"/>
                <a:ea typeface="Tahoma" panose="020B0604030504040204" pitchFamily="34" charset="0"/>
                <a:cs typeface="Tahoma" panose="020B0604030504040204" pitchFamily="34" charset="0"/>
              </a:rPr>
              <a:t>Resistance</a:t>
            </a:r>
            <a:endParaRPr lang="en-GB" sz="3200" b="1"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1227287" y="1047750"/>
            <a:ext cx="9829800" cy="369332"/>
          </a:xfrm>
          <a:prstGeom prst="rect">
            <a:avLst/>
          </a:prstGeom>
          <a:noFill/>
        </p:spPr>
        <p:txBody>
          <a:bodyPr wrap="square" rtlCol="0">
            <a:spAutoFit/>
          </a:bodyPr>
          <a:lstStyle/>
          <a:p>
            <a:pPr algn="ctr"/>
            <a:r>
              <a:rPr lang="en-GB" dirty="0" smtClean="0">
                <a:latin typeface="Tahoma" panose="020B0604030504040204" pitchFamily="34" charset="0"/>
                <a:ea typeface="Tahoma" panose="020B0604030504040204" pitchFamily="34" charset="0"/>
                <a:cs typeface="Tahoma" panose="020B0604030504040204" pitchFamily="34" charset="0"/>
              </a:rPr>
              <a:t>John </a:t>
            </a:r>
            <a:r>
              <a:rPr lang="en-GB" dirty="0" err="1" smtClean="0">
                <a:latin typeface="Tahoma" panose="020B0604030504040204" pitchFamily="34" charset="0"/>
                <a:ea typeface="Tahoma" panose="020B0604030504040204" pitchFamily="34" charset="0"/>
                <a:cs typeface="Tahoma" panose="020B0604030504040204" pitchFamily="34" charset="0"/>
              </a:rPr>
              <a:t>Mogford</a:t>
            </a:r>
            <a:r>
              <a:rPr lang="en-GB" dirty="0" smtClean="0">
                <a:latin typeface="Tahoma" panose="020B0604030504040204" pitchFamily="34" charset="0"/>
                <a:ea typeface="Tahoma" panose="020B0604030504040204" pitchFamily="34" charset="0"/>
                <a:cs typeface="Tahoma" panose="020B0604030504040204" pitchFamily="34" charset="0"/>
              </a:rPr>
              <a:t>,</a:t>
            </a:r>
            <a:r>
              <a:rPr lang="en-GB" b="1" dirty="0" smtClean="0">
                <a:latin typeface="Tahoma" panose="020B0604030504040204" pitchFamily="34" charset="0"/>
                <a:ea typeface="Tahoma" panose="020B0604030504040204" pitchFamily="34" charset="0"/>
                <a:cs typeface="Tahoma" panose="020B0604030504040204" pitchFamily="34" charset="0"/>
              </a:rPr>
              <a:t>  River Scene</a:t>
            </a:r>
            <a:r>
              <a:rPr lang="en-GB" dirty="0" smtClean="0">
                <a:latin typeface="Tahoma" panose="020B0604030504040204" pitchFamily="34" charset="0"/>
                <a:ea typeface="Tahoma" panose="020B0604030504040204" pitchFamily="34" charset="0"/>
                <a:cs typeface="Tahoma" panose="020B0604030504040204" pitchFamily="34" charset="0"/>
              </a:rPr>
              <a:t>, before 1885</a:t>
            </a:r>
            <a:endParaRPr lang="en-GB"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3788" t="37870" b="5715"/>
          <a:stretch/>
        </p:blipFill>
        <p:spPr>
          <a:xfrm>
            <a:off x="590550" y="2350190"/>
            <a:ext cx="6553581" cy="2790826"/>
          </a:xfrm>
          <a:prstGeom prst="rect">
            <a:avLst/>
          </a:prstGeom>
        </p:spPr>
      </p:pic>
      <p:sp>
        <p:nvSpPr>
          <p:cNvPr id="3" name="TextBox 2"/>
          <p:cNvSpPr txBox="1"/>
          <p:nvPr/>
        </p:nvSpPr>
        <p:spPr>
          <a:xfrm>
            <a:off x="8067675" y="2729940"/>
            <a:ext cx="3352800" cy="2031325"/>
          </a:xfrm>
          <a:prstGeom prst="rect">
            <a:avLst/>
          </a:prstGeom>
          <a:noFill/>
        </p:spPr>
        <p:txBody>
          <a:bodyPr wrap="square" rtlCol="0">
            <a:spAutoFit/>
          </a:bodyPr>
          <a:lstStyle/>
          <a:p>
            <a:r>
              <a:rPr lang="en-GB" b="1" dirty="0" smtClean="0">
                <a:latin typeface="Tahoma" panose="020B0604030504040204" pitchFamily="34" charset="0"/>
                <a:ea typeface="Tahoma" panose="020B0604030504040204" pitchFamily="34" charset="0"/>
                <a:cs typeface="Tahoma" panose="020B0604030504040204" pitchFamily="34" charset="0"/>
              </a:rPr>
              <a:t>More:  </a:t>
            </a:r>
            <a:r>
              <a:rPr lang="en-GB" dirty="0" smtClean="0">
                <a:latin typeface="Tahoma" panose="020B0604030504040204" pitchFamily="34" charset="0"/>
                <a:ea typeface="Tahoma" panose="020B0604030504040204" pitchFamily="34" charset="0"/>
                <a:cs typeface="Tahoma" panose="020B0604030504040204" pitchFamily="34" charset="0"/>
              </a:rPr>
              <a:t>How do artists explore pollution and damage to the environment today?  Put copies of their artworks in your sketchbook and annotate how you think they get their message across.</a:t>
            </a:r>
            <a:endParaRPr lang="en-GB"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8323343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TotalTime>
  <Words>308</Words>
  <Application>Microsoft Office PowerPoint</Application>
  <PresentationFormat>Widescreen</PresentationFormat>
  <Paragraphs>16</Paragraphs>
  <Slides>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Arial</vt:lpstr>
      <vt:lpstr>Calibri</vt:lpstr>
      <vt:lpstr>Calibri Light</vt:lpstr>
      <vt:lpstr>Tahoma</vt:lpstr>
      <vt:lpstr>Office Theme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E CHAPMAN</dc:creator>
  <cp:lastModifiedBy>PHILIP E CHAPMAN</cp:lastModifiedBy>
  <cp:revision>8</cp:revision>
  <dcterms:created xsi:type="dcterms:W3CDTF">2016-09-16T09:20:17Z</dcterms:created>
  <dcterms:modified xsi:type="dcterms:W3CDTF">2016-09-16T13:50:09Z</dcterms:modified>
</cp:coreProperties>
</file>