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85C4A3E-F1D1-44AE-BBF1-EF80F3052234}"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95248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5C4A3E-F1D1-44AE-BBF1-EF80F3052234}"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690664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5C4A3E-F1D1-44AE-BBF1-EF80F3052234}"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304738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5C4A3E-F1D1-44AE-BBF1-EF80F3052234}"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407359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5C4A3E-F1D1-44AE-BBF1-EF80F3052234}"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3381543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85C4A3E-F1D1-44AE-BBF1-EF80F3052234}"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1999105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85C4A3E-F1D1-44AE-BBF1-EF80F3052234}" type="datetimeFigureOut">
              <a:rPr lang="en-GB" smtClean="0"/>
              <a:t>06/10/2016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395356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85C4A3E-F1D1-44AE-BBF1-EF80F3052234}" type="datetimeFigureOut">
              <a:rPr lang="en-GB" smtClean="0"/>
              <a:t>06/10/2016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425489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C4A3E-F1D1-44AE-BBF1-EF80F3052234}" type="datetimeFigureOut">
              <a:rPr lang="en-GB" smtClean="0"/>
              <a:t>06/10/2016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68667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C4A3E-F1D1-44AE-BBF1-EF80F3052234}"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66882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C4A3E-F1D1-44AE-BBF1-EF80F3052234}"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2F9957-2276-4CD5-9FA2-3317D79AD285}" type="slidenum">
              <a:rPr lang="en-GB" smtClean="0"/>
              <a:t>‹#›</a:t>
            </a:fld>
            <a:endParaRPr lang="en-GB"/>
          </a:p>
        </p:txBody>
      </p:sp>
    </p:spTree>
    <p:extLst>
      <p:ext uri="{BB962C8B-B14F-4D97-AF65-F5344CB8AC3E}">
        <p14:creationId xmlns:p14="http://schemas.microsoft.com/office/powerpoint/2010/main" val="48008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C4A3E-F1D1-44AE-BBF1-EF80F3052234}" type="datetimeFigureOut">
              <a:rPr lang="en-GB" smtClean="0"/>
              <a:t>06/10/2016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F9957-2276-4CD5-9FA2-3317D79AD285}" type="slidenum">
              <a:rPr lang="en-GB" smtClean="0"/>
              <a:t>‹#›</a:t>
            </a:fld>
            <a:endParaRPr lang="en-GB"/>
          </a:p>
        </p:txBody>
      </p:sp>
    </p:spTree>
    <p:extLst>
      <p:ext uri="{BB962C8B-B14F-4D97-AF65-F5344CB8AC3E}">
        <p14:creationId xmlns:p14="http://schemas.microsoft.com/office/powerpoint/2010/main" val="537626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7.tiff"/><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pic>
        <p:nvPicPr>
          <p:cNvPr id="5"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James </a:t>
            </a:r>
            <a:r>
              <a:rPr lang="en-GB" dirty="0" err="1" smtClean="0">
                <a:latin typeface="Tahoma" panose="020B0604030504040204" pitchFamily="34" charset="0"/>
                <a:ea typeface="Tahoma" panose="020B0604030504040204" pitchFamily="34" charset="0"/>
                <a:cs typeface="Tahoma" panose="020B0604030504040204" pitchFamily="34" charset="0"/>
              </a:rPr>
              <a:t>Tissot</a:t>
            </a:r>
            <a:r>
              <a:rPr lang="en-GB" b="1" dirty="0" smtClean="0">
                <a:latin typeface="Tahoma" panose="020B0604030504040204" pitchFamily="34" charset="0"/>
                <a:ea typeface="Tahoma" panose="020B0604030504040204" pitchFamily="34" charset="0"/>
                <a:cs typeface="Tahoma" panose="020B0604030504040204" pitchFamily="34" charset="0"/>
              </a:rPr>
              <a:t>,  The last evening</a:t>
            </a:r>
            <a:r>
              <a:rPr lang="en-GB" dirty="0" smtClean="0">
                <a:latin typeface="Tahoma" panose="020B0604030504040204" pitchFamily="34" charset="0"/>
                <a:ea typeface="Tahoma" panose="020B0604030504040204" pitchFamily="34" charset="0"/>
                <a:cs typeface="Tahoma" panose="020B0604030504040204" pitchFamily="34" charset="0"/>
              </a:rPr>
              <a:t>, 1873</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50000" y="1622882"/>
            <a:ext cx="5292000" cy="3732183"/>
          </a:xfrm>
          <a:prstGeom prst="rect">
            <a:avLst/>
          </a:prstGeom>
        </p:spPr>
      </p:pic>
      <p:sp>
        <p:nvSpPr>
          <p:cNvPr id="13" name="TextBox 12"/>
          <p:cNvSpPr txBox="1"/>
          <p:nvPr/>
        </p:nvSpPr>
        <p:spPr>
          <a:xfrm>
            <a:off x="590550" y="1642453"/>
            <a:ext cx="2562225" cy="3970318"/>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Look: </a:t>
            </a:r>
            <a:r>
              <a:rPr lang="en-GB" dirty="0" smtClean="0">
                <a:latin typeface="Tahoma" panose="020B0604030504040204" pitchFamily="34" charset="0"/>
                <a:ea typeface="Tahoma" panose="020B0604030504040204" pitchFamily="34" charset="0"/>
                <a:cs typeface="Tahoma" panose="020B0604030504040204" pitchFamily="34" charset="0"/>
              </a:rPr>
              <a:t>In this painting </a:t>
            </a:r>
            <a:r>
              <a:rPr lang="en-GB" dirty="0" err="1" smtClean="0">
                <a:latin typeface="Tahoma" panose="020B0604030504040204" pitchFamily="34" charset="0"/>
                <a:ea typeface="Tahoma" panose="020B0604030504040204" pitchFamily="34" charset="0"/>
                <a:cs typeface="Tahoma" panose="020B0604030504040204" pitchFamily="34" charset="0"/>
              </a:rPr>
              <a:t>Tissot</a:t>
            </a:r>
            <a:r>
              <a:rPr lang="en-GB" dirty="0" smtClean="0">
                <a:latin typeface="Tahoma" panose="020B0604030504040204" pitchFamily="34" charset="0"/>
                <a:ea typeface="Tahoma" panose="020B0604030504040204" pitchFamily="34" charset="0"/>
                <a:cs typeface="Tahoma" panose="020B0604030504040204" pitchFamily="34" charset="0"/>
              </a:rPr>
              <a:t> depicts what seems to be the end of a ship-board romance.  The characters scrutinise each other.  If the couple in the foreground are engaged in a romance, it is suspect: the young officer wears a ring but the young lady does not.  She is not his wife.</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9150289" y="1395724"/>
            <a:ext cx="2657475" cy="4801314"/>
          </a:xfrm>
          <a:prstGeom prst="rect">
            <a:avLst/>
          </a:prstGeom>
          <a:noFill/>
        </p:spPr>
        <p:txBody>
          <a:bodyPr wrap="square" rtlCol="0">
            <a:spAutoFit/>
          </a:bodyPr>
          <a:lstStyle/>
          <a:p>
            <a:r>
              <a:rPr lang="en-GB" dirty="0" err="1" smtClean="0">
                <a:latin typeface="Tahoma" panose="020B0604030504040204" pitchFamily="34" charset="0"/>
                <a:ea typeface="Tahoma" panose="020B0604030504040204" pitchFamily="34" charset="0"/>
                <a:cs typeface="Tahoma" panose="020B0604030504040204" pitchFamily="34" charset="0"/>
              </a:rPr>
              <a:t>Tissot</a:t>
            </a:r>
            <a:r>
              <a:rPr lang="en-GB" dirty="0" smtClean="0">
                <a:latin typeface="Tahoma" panose="020B0604030504040204" pitchFamily="34" charset="0"/>
                <a:ea typeface="Tahoma" panose="020B0604030504040204" pitchFamily="34" charset="0"/>
                <a:cs typeface="Tahoma" panose="020B0604030504040204" pitchFamily="34" charset="0"/>
              </a:rPr>
              <a:t> often produced paintings with ambiguous narratives that are difficult to read.  Here everyone seems to be engaged in decoding someone else, in reading their body language and expression.  It seems meaning can be encoded bodily.  Yet no one seems to be conscious that they are being read, and no one returns an onlooker’s gaze.</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3505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pic>
        <p:nvPicPr>
          <p:cNvPr id="5"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181100"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James </a:t>
            </a:r>
            <a:r>
              <a:rPr lang="en-GB" dirty="0" err="1" smtClean="0">
                <a:latin typeface="Tahoma" panose="020B0604030504040204" pitchFamily="34" charset="0"/>
                <a:ea typeface="Tahoma" panose="020B0604030504040204" pitchFamily="34" charset="0"/>
                <a:cs typeface="Tahoma" panose="020B0604030504040204" pitchFamily="34" charset="0"/>
              </a:rPr>
              <a:t>Tissot</a:t>
            </a:r>
            <a:r>
              <a:rPr lang="en-GB" b="1" dirty="0" smtClean="0">
                <a:latin typeface="Tahoma" panose="020B0604030504040204" pitchFamily="34" charset="0"/>
                <a:ea typeface="Tahoma" panose="020B0604030504040204" pitchFamily="34" charset="0"/>
                <a:cs typeface="Tahoma" panose="020B0604030504040204" pitchFamily="34" charset="0"/>
              </a:rPr>
              <a:t>,  The last evening</a:t>
            </a:r>
            <a:r>
              <a:rPr lang="en-GB" dirty="0" smtClean="0">
                <a:latin typeface="Tahoma" panose="020B0604030504040204" pitchFamily="34" charset="0"/>
                <a:ea typeface="Tahoma" panose="020B0604030504040204" pitchFamily="34" charset="0"/>
                <a:cs typeface="Tahoma" panose="020B0604030504040204" pitchFamily="34" charset="0"/>
              </a:rPr>
              <a:t>, 1873</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2000" y="1622882"/>
            <a:ext cx="4500000" cy="2498745"/>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38824" y="3469100"/>
            <a:ext cx="3092218" cy="244800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67825" y="2591621"/>
            <a:ext cx="2044341" cy="1836000"/>
          </a:xfrm>
          <a:prstGeom prst="rect">
            <a:avLst/>
          </a:prstGeom>
        </p:spPr>
      </p:pic>
      <p:sp>
        <p:nvSpPr>
          <p:cNvPr id="11" name="TextBox 10"/>
          <p:cNvSpPr txBox="1"/>
          <p:nvPr/>
        </p:nvSpPr>
        <p:spPr>
          <a:xfrm>
            <a:off x="5575183" y="1846520"/>
            <a:ext cx="3619500" cy="1477328"/>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Think: </a:t>
            </a:r>
            <a:r>
              <a:rPr lang="en-GB" dirty="0" smtClean="0">
                <a:latin typeface="Tahoma" panose="020B0604030504040204" pitchFamily="34" charset="0"/>
                <a:ea typeface="Tahoma" panose="020B0604030504040204" pitchFamily="34" charset="0"/>
                <a:cs typeface="Tahoma" panose="020B0604030504040204" pitchFamily="34" charset="0"/>
              </a:rPr>
              <a:t>Sketch the characters in the painting.  Can you decode the expression on each face?  Annotate your sketch with your ideas.</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762000" y="4774710"/>
            <a:ext cx="4813183" cy="646331"/>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What clues are there to the relationships in the scene?</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9420225" y="4867968"/>
            <a:ext cx="2543175" cy="1200329"/>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Where does each character look?  Does that contribute to or confuse the narrative?</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679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pic>
        <p:nvPicPr>
          <p:cNvPr id="5"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181100"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James </a:t>
            </a:r>
            <a:r>
              <a:rPr lang="en-GB" dirty="0" err="1" smtClean="0">
                <a:latin typeface="Tahoma" panose="020B0604030504040204" pitchFamily="34" charset="0"/>
                <a:ea typeface="Tahoma" panose="020B0604030504040204" pitchFamily="34" charset="0"/>
                <a:cs typeface="Tahoma" panose="020B0604030504040204" pitchFamily="34" charset="0"/>
              </a:rPr>
              <a:t>Tissot</a:t>
            </a:r>
            <a:r>
              <a:rPr lang="en-GB" b="1" dirty="0" smtClean="0">
                <a:latin typeface="Tahoma" panose="020B0604030504040204" pitchFamily="34" charset="0"/>
                <a:ea typeface="Tahoma" panose="020B0604030504040204" pitchFamily="34" charset="0"/>
                <a:cs typeface="Tahoma" panose="020B0604030504040204" pitchFamily="34" charset="0"/>
              </a:rPr>
              <a:t>,  The last evening</a:t>
            </a:r>
            <a:r>
              <a:rPr lang="en-GB" dirty="0" smtClean="0">
                <a:latin typeface="Tahoma" panose="020B0604030504040204" pitchFamily="34" charset="0"/>
                <a:ea typeface="Tahoma" panose="020B0604030504040204" pitchFamily="34" charset="0"/>
                <a:cs typeface="Tahoma" panose="020B0604030504040204" pitchFamily="34" charset="0"/>
              </a:rPr>
              <a:t>, 1873</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80819" y="1417081"/>
            <a:ext cx="4284000" cy="4692477"/>
          </a:xfrm>
          <a:prstGeom prst="rect">
            <a:avLst/>
          </a:prstGeom>
        </p:spPr>
      </p:pic>
      <p:sp>
        <p:nvSpPr>
          <p:cNvPr id="3" name="TextBox 2"/>
          <p:cNvSpPr txBox="1"/>
          <p:nvPr/>
        </p:nvSpPr>
        <p:spPr>
          <a:xfrm>
            <a:off x="866775" y="2228850"/>
            <a:ext cx="5886450" cy="2585323"/>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Try: </a:t>
            </a:r>
            <a:r>
              <a:rPr lang="en-GB" dirty="0" smtClean="0">
                <a:latin typeface="Tahoma" panose="020B0604030504040204" pitchFamily="34" charset="0"/>
                <a:ea typeface="Tahoma" panose="020B0604030504040204" pitchFamily="34" charset="0"/>
                <a:cs typeface="Tahoma" panose="020B0604030504040204" pitchFamily="34" charset="0"/>
              </a:rPr>
              <a:t>Ask two people from your class, or two other friends to help you.  Get them to pose in way that tells a story about their relationship.  Sketch or photograph this in your sketchbook and annotate the image </a:t>
            </a:r>
            <a:r>
              <a:rPr lang="en-GB" dirty="0">
                <a:latin typeface="Tahoma" panose="020B0604030504040204" pitchFamily="34" charset="0"/>
                <a:ea typeface="Tahoma" panose="020B0604030504040204" pitchFamily="34" charset="0"/>
                <a:cs typeface="Tahoma" panose="020B0604030504040204" pitchFamily="34" charset="0"/>
              </a:rPr>
              <a:t>e</a:t>
            </a:r>
            <a:r>
              <a:rPr lang="en-GB" dirty="0" smtClean="0">
                <a:latin typeface="Tahoma" panose="020B0604030504040204" pitchFamily="34" charset="0"/>
                <a:ea typeface="Tahoma" panose="020B0604030504040204" pitchFamily="34" charset="0"/>
                <a:cs typeface="Tahoma" panose="020B0604030504040204" pitchFamily="34" charset="0"/>
              </a:rPr>
              <a:t>xplaining how it shows the relationship.  Now try changing the story of their relationship with small movements.  Just a change of position of a hand for example, or a turn of the head.  Try different poses.  Sketch or photograph and annotate as before.</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646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pic>
        <p:nvPicPr>
          <p:cNvPr id="5"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181100"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James </a:t>
            </a:r>
            <a:r>
              <a:rPr lang="en-GB" dirty="0" err="1" smtClean="0">
                <a:latin typeface="Tahoma" panose="020B0604030504040204" pitchFamily="34" charset="0"/>
                <a:ea typeface="Tahoma" panose="020B0604030504040204" pitchFamily="34" charset="0"/>
                <a:cs typeface="Tahoma" panose="020B0604030504040204" pitchFamily="34" charset="0"/>
              </a:rPr>
              <a:t>Tissot</a:t>
            </a:r>
            <a:r>
              <a:rPr lang="en-GB" b="1" dirty="0" smtClean="0">
                <a:latin typeface="Tahoma" panose="020B0604030504040204" pitchFamily="34" charset="0"/>
                <a:ea typeface="Tahoma" panose="020B0604030504040204" pitchFamily="34" charset="0"/>
                <a:cs typeface="Tahoma" panose="020B0604030504040204" pitchFamily="34" charset="0"/>
              </a:rPr>
              <a:t>,  The last evening</a:t>
            </a:r>
            <a:r>
              <a:rPr lang="en-GB" dirty="0" smtClean="0">
                <a:latin typeface="Tahoma" panose="020B0604030504040204" pitchFamily="34" charset="0"/>
                <a:ea typeface="Tahoma" panose="020B0604030504040204" pitchFamily="34" charset="0"/>
                <a:cs typeface="Tahoma" panose="020B0604030504040204" pitchFamily="34" charset="0"/>
              </a:rPr>
              <a:t>, 1873</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1525" y="1622882"/>
            <a:ext cx="2484000" cy="30360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187131" y="2687033"/>
            <a:ext cx="2287617" cy="3387092"/>
          </a:xfrm>
          <a:prstGeom prst="rect">
            <a:avLst/>
          </a:prstGeom>
        </p:spPr>
      </p:pic>
      <p:sp>
        <p:nvSpPr>
          <p:cNvPr id="10" name="TextBox 9"/>
          <p:cNvSpPr txBox="1"/>
          <p:nvPr/>
        </p:nvSpPr>
        <p:spPr>
          <a:xfrm>
            <a:off x="4071669" y="1958683"/>
            <a:ext cx="4623758" cy="3693319"/>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More: </a:t>
            </a:r>
            <a:r>
              <a:rPr lang="en-GB" dirty="0" smtClean="0">
                <a:latin typeface="Tahoma" panose="020B0604030504040204" pitchFamily="34" charset="0"/>
                <a:ea typeface="Tahoma" panose="020B0604030504040204" pitchFamily="34" charset="0"/>
                <a:cs typeface="Tahoma" panose="020B0604030504040204" pitchFamily="34" charset="0"/>
              </a:rPr>
              <a:t>Think about how we encode our emotions in communications today.  Do you use emoticons in your messages?  Find examples you don’t mind other people seeing and put them in your sketchbook.  Write about the emotion you show and what you were really feeling.  Do these emoticons oversimplify our emotions?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Try drawing yourself making emoticon faces.  Can you catch people’s real expressions and compare them to your drawings?</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2751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410</Words>
  <Application>Microsoft Office PowerPoint</Application>
  <PresentationFormat>Custom</PresentationFormat>
  <Paragraphs>21</Paragraphs>
  <Slides>4</Slides>
  <Notes>0</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E CHAPMAN</dc:creator>
  <cp:lastModifiedBy>Cassie</cp:lastModifiedBy>
  <cp:revision>10</cp:revision>
  <dcterms:created xsi:type="dcterms:W3CDTF">2016-09-12T12:13:41Z</dcterms:created>
  <dcterms:modified xsi:type="dcterms:W3CDTF">2016-10-06T10:44:07Z</dcterms:modified>
</cp:coreProperties>
</file>